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645" r:id="rId2"/>
    <p:sldId id="576" r:id="rId3"/>
    <p:sldId id="633" r:id="rId4"/>
    <p:sldId id="646" r:id="rId5"/>
    <p:sldId id="676" r:id="rId6"/>
    <p:sldId id="664" r:id="rId7"/>
    <p:sldId id="674" r:id="rId8"/>
    <p:sldId id="658" r:id="rId9"/>
    <p:sldId id="665" r:id="rId10"/>
    <p:sldId id="666" r:id="rId11"/>
    <p:sldId id="66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237"/>
    <a:srgbClr val="81A042"/>
    <a:srgbClr val="0094D4"/>
    <a:srgbClr val="AE2A7F"/>
    <a:srgbClr val="BE2856"/>
    <a:srgbClr val="3D3B5F"/>
    <a:srgbClr val="98246F"/>
    <a:srgbClr val="94246C"/>
    <a:srgbClr val="2F2E52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98058" autoAdjust="0"/>
  </p:normalViewPr>
  <p:slideViewPr>
    <p:cSldViewPr>
      <p:cViewPr varScale="1">
        <p:scale>
          <a:sx n="75" d="100"/>
          <a:sy n="75" d="100"/>
        </p:scale>
        <p:origin x="-940" y="-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2" d="100"/>
          <a:sy n="62" d="100"/>
        </p:scale>
        <p:origin x="-244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DA890-1C3A-4168-9336-7569BD13438D}" type="datetimeFigureOut">
              <a:rPr lang="zh-TW" altLang="en-US" smtClean="0"/>
              <a:pPr/>
              <a:t>2017/9/1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C2F1F-D428-449F-967A-F29989CFB9C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979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CE91-3D51-440C-AE01-BB26464EA3B2}" type="datetimeFigureOut">
              <a:rPr lang="zh-TW" altLang="en-US" smtClean="0"/>
              <a:pPr/>
              <a:t>2017/9/1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B05A9-B499-4E5B-8BFF-1B52364951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0036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B05A9-B499-4E5B-8BFF-1B523649516C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028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B05A9-B499-4E5B-8BFF-1B523649516C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8020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書名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一標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2000" y="932784"/>
            <a:ext cx="8280000" cy="552000"/>
          </a:xfrm>
        </p:spPr>
        <p:txBody>
          <a:bodyPr anchor="t">
            <a:no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1381472"/>
            <a:ext cx="8280000" cy="4999856"/>
          </a:xfrm>
        </p:spPr>
        <p:txBody>
          <a:bodyPr>
            <a:noAutofit/>
          </a:bodyPr>
          <a:lstStyle>
            <a:lvl5pPr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二標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2000" y="932784"/>
            <a:ext cx="8280000" cy="696016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1453480"/>
            <a:ext cx="8280000" cy="4927848"/>
          </a:xfrm>
        </p:spPr>
        <p:txBody>
          <a:bodyPr>
            <a:noAutofit/>
          </a:bodyPr>
          <a:lstStyle>
            <a:lvl5pPr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一標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2000" y="932784"/>
            <a:ext cx="8280000" cy="840032"/>
          </a:xfrm>
        </p:spPr>
        <p:txBody>
          <a:bodyPr anchor="t">
            <a:no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1453480"/>
            <a:ext cx="8280000" cy="4927848"/>
          </a:xfrm>
        </p:spPr>
        <p:txBody>
          <a:bodyPr>
            <a:noAutofit/>
          </a:bodyPr>
          <a:lstStyle>
            <a:lvl5pPr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764704"/>
            <a:ext cx="8316464" cy="5976664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pic>
        <p:nvPicPr>
          <p:cNvPr id="5" name="圖片 4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590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章名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6120680" y="72008"/>
            <a:ext cx="2987824" cy="764704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rgbClr val="F16237"/>
              </a:gs>
              <a:gs pos="100000">
                <a:srgbClr val="F16237"/>
              </a:gs>
            </a:gsLst>
            <a:lin ang="14400000" scaled="0"/>
          </a:gra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400" b="1" dirty="0" smtClean="0">
                <a:solidFill>
                  <a:prstClr val="white"/>
                </a:solidFill>
              </a:rPr>
              <a:t>Part3 </a:t>
            </a:r>
            <a:r>
              <a:rPr kumimoji="0" lang="zh-TW" altLang="en-US" sz="2400" b="1" dirty="0" smtClean="0">
                <a:solidFill>
                  <a:prstClr val="white"/>
                </a:solidFill>
              </a:rPr>
              <a:t> </a:t>
            </a:r>
            <a:r>
              <a:rPr kumimoji="0" lang="en-US" altLang="zh-TW" sz="2400" b="1" dirty="0" smtClean="0">
                <a:solidFill>
                  <a:srgbClr val="FFFF00"/>
                </a:solidFill>
              </a:rPr>
              <a:t>JavaScript</a:t>
            </a:r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14"/>
          </p:nvPr>
        </p:nvSpPr>
        <p:spPr>
          <a:xfrm>
            <a:off x="2627784" y="980728"/>
            <a:ext cx="1800200" cy="576064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7200" b="1" u="none" cap="none" spc="0" baseline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3D3B5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按</a:t>
            </a:r>
          </a:p>
        </p:txBody>
      </p:sp>
      <p:sp>
        <p:nvSpPr>
          <p:cNvPr id="15" name="文字版面配置區 13"/>
          <p:cNvSpPr>
            <a:spLocks noGrp="1"/>
          </p:cNvSpPr>
          <p:nvPr>
            <p:ph type="body" sz="quarter" idx="15" hasCustomPrompt="1"/>
          </p:nvPr>
        </p:nvSpPr>
        <p:spPr>
          <a:xfrm>
            <a:off x="2627784" y="1556792"/>
            <a:ext cx="6336704" cy="1152128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4800" b="1" u="none" cap="none" spc="0" baseline="0">
                <a:ln w="15875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3D3B5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按一以輯母片文字樣式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6"/>
          </p:nvPr>
        </p:nvSpPr>
        <p:spPr>
          <a:xfrm>
            <a:off x="2627089" y="2708920"/>
            <a:ext cx="6409407" cy="3960440"/>
          </a:xfrm>
        </p:spPr>
        <p:txBody>
          <a:bodyPr/>
          <a:lstStyle>
            <a:lvl1pPr>
              <a:lnSpc>
                <a:spcPts val="4400"/>
              </a:lnSpc>
              <a:spcBef>
                <a:spcPts val="0"/>
              </a:spcBef>
              <a:defRPr sz="2600">
                <a:solidFill>
                  <a:srgbClr val="0094D4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460480" cy="6192688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pic>
        <p:nvPicPr>
          <p:cNvPr id="5" name="圖片 4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460480" cy="6192688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pic>
        <p:nvPicPr>
          <p:cNvPr id="5" name="圖片 4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  <p:sp>
        <p:nvSpPr>
          <p:cNvPr id="6" name="文字版面配置區 4"/>
          <p:cNvSpPr>
            <a:spLocks noGrp="1"/>
          </p:cNvSpPr>
          <p:nvPr>
            <p:ph type="body" sz="quarter" idx="11" hasCustomPrompt="1"/>
          </p:nvPr>
        </p:nvSpPr>
        <p:spPr>
          <a:xfrm>
            <a:off x="8532440" y="908720"/>
            <a:ext cx="827584" cy="360040"/>
          </a:xfr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36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dirty="0" smtClean="0"/>
              <a:t>回首頁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908720"/>
            <a:ext cx="8280000" cy="5589360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pic>
        <p:nvPicPr>
          <p:cNvPr id="4" name="圖片 3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副標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764704"/>
            <a:ext cx="8280000" cy="5589360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pic>
        <p:nvPicPr>
          <p:cNvPr id="4" name="圖片 3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版面配置區 4"/>
          <p:cNvSpPr>
            <a:spLocks noGrp="1"/>
          </p:cNvSpPr>
          <p:nvPr>
            <p:ph type="body" sz="quarter" idx="11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864000"/>
            <a:ext cx="8280000" cy="2420984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1"/>
          </p:nvPr>
        </p:nvSpPr>
        <p:spPr>
          <a:xfrm>
            <a:off x="432000" y="3717032"/>
            <a:ext cx="8280000" cy="2664718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兩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864000"/>
            <a:ext cx="4067992" cy="5040560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643438" y="864000"/>
            <a:ext cx="3960812" cy="503996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兩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1080000"/>
            <a:ext cx="4067992" cy="5040560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643438" y="1080000"/>
            <a:ext cx="3960812" cy="503996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5.gi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836712"/>
            <a:ext cx="8153400" cy="57606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84784"/>
            <a:ext cx="8153400" cy="452628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 smtClean="0"/>
              <a:t>第二層</a:t>
            </a:r>
          </a:p>
          <a:p>
            <a:pPr lvl="2" eaLnBrk="1" latinLnBrk="0" hangingPunct="1"/>
            <a:r>
              <a:rPr kumimoji="0" lang="zh-TW" altLang="en-US" dirty="0" smtClean="0"/>
              <a:t>第三層</a:t>
            </a:r>
          </a:p>
          <a:p>
            <a:pPr lvl="3" eaLnBrk="1" latinLnBrk="0" hangingPunct="1"/>
            <a:r>
              <a:rPr kumimoji="0" lang="zh-TW" altLang="en-US" dirty="0" smtClean="0"/>
              <a:t>第四層</a:t>
            </a:r>
            <a:endParaRPr kumimoji="0" lang="en-US" altLang="zh-TW" dirty="0" smtClean="0"/>
          </a:p>
          <a:p>
            <a:pPr lvl="4" eaLnBrk="1" latinLnBrk="0" hangingPunct="1"/>
            <a:r>
              <a:rPr kumimoji="0" lang="zh-TW" altLang="en-US" dirty="0" smtClean="0"/>
              <a:t>第五層</a:t>
            </a:r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6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</p:txBody>
      </p:sp>
      <p:pic>
        <p:nvPicPr>
          <p:cNvPr id="4" name="圖片 3" descr="g_page.png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82" r:id="rId3"/>
    <p:sldLayoutId id="2147483695" r:id="rId4"/>
    <p:sldLayoutId id="2147483677" r:id="rId5"/>
    <p:sldLayoutId id="2147483694" r:id="rId6"/>
    <p:sldLayoutId id="2147483693" r:id="rId7"/>
    <p:sldLayoutId id="2147483686" r:id="rId8"/>
    <p:sldLayoutId id="2147483689" r:id="rId9"/>
    <p:sldLayoutId id="2147483662" r:id="rId10"/>
    <p:sldLayoutId id="2147483681" r:id="rId11"/>
    <p:sldLayoutId id="2147483680" r:id="rId12"/>
    <p:sldLayoutId id="2147483696" r:id="rId13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marL="216000" indent="-216000" algn="l" rtl="0" eaLnBrk="1" latinLnBrk="0" hangingPunct="1">
        <a:lnSpc>
          <a:spcPts val="3400"/>
        </a:lnSpc>
        <a:spcBef>
          <a:spcPct val="0"/>
        </a:spcBef>
        <a:buSzPct val="80000"/>
        <a:buFontTx/>
        <a:buNone/>
        <a:defRPr kumimoji="0" sz="3200" b="1" u="none" kern="1200" baseline="0">
          <a:solidFill>
            <a:srgbClr val="0094D4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rtl="0" eaLnBrk="1" latinLnBrk="0" hangingPunct="1">
        <a:lnSpc>
          <a:spcPct val="150000"/>
        </a:lnSpc>
        <a:spcBef>
          <a:spcPts val="800"/>
        </a:spcBef>
        <a:buClr>
          <a:schemeClr val="accent3">
            <a:lumMod val="75000"/>
          </a:schemeClr>
        </a:buClr>
        <a:buSzPct val="100000"/>
        <a:buFontTx/>
        <a:buNone/>
        <a:defRPr kumimoji="0" sz="3200" b="1" u="none" kern="1200" baseline="0">
          <a:solidFill>
            <a:srgbClr val="0094D4"/>
          </a:solidFill>
          <a:latin typeface="Arial" pitchFamily="34" charset="0"/>
          <a:ea typeface="+mj-ea"/>
          <a:cs typeface="+mn-cs"/>
        </a:defRPr>
      </a:lvl1pPr>
      <a:lvl2pPr marL="0" indent="0" algn="l" rtl="0" eaLnBrk="1" latinLnBrk="0" hangingPunct="1">
        <a:lnSpc>
          <a:spcPts val="2800"/>
        </a:lnSpc>
        <a:spcBef>
          <a:spcPts val="1200"/>
        </a:spcBef>
        <a:buClr>
          <a:schemeClr val="accent3">
            <a:lumMod val="75000"/>
          </a:schemeClr>
        </a:buClr>
        <a:buSzPct val="90000"/>
        <a:buFontTx/>
        <a:buNone/>
        <a:defRPr kumimoji="0" sz="2000" kern="1200">
          <a:solidFill>
            <a:schemeClr val="tx1"/>
          </a:solidFill>
          <a:latin typeface="+mj-ea"/>
          <a:ea typeface="+mj-ea"/>
          <a:cs typeface="+mn-cs"/>
        </a:defRPr>
      </a:lvl2pPr>
      <a:lvl3pPr marL="360000" indent="-360000" algn="l" rtl="0" eaLnBrk="1" latinLnBrk="0" hangingPunct="1">
        <a:lnSpc>
          <a:spcPts val="2800"/>
        </a:lnSpc>
        <a:spcBef>
          <a:spcPts val="1200"/>
        </a:spcBef>
        <a:spcAft>
          <a:spcPts val="0"/>
        </a:spcAft>
        <a:buClr>
          <a:srgbClr val="AE2A7F"/>
        </a:buClr>
        <a:buSzPct val="90000"/>
        <a:buFontTx/>
        <a:buNone/>
        <a:defRPr kumimoji="0" sz="2400" b="1" u="dotted" kern="1200" spc="0" baseline="0">
          <a:solidFill>
            <a:srgbClr val="0094D4"/>
          </a:solidFill>
          <a:uFill>
            <a:solidFill>
              <a:srgbClr val="0094D4"/>
            </a:solidFill>
          </a:uFill>
          <a:latin typeface="+mj-ea"/>
          <a:ea typeface="+mj-ea"/>
          <a:cs typeface="+mn-cs"/>
        </a:defRPr>
      </a:lvl3pPr>
      <a:lvl4pPr marL="360000" indent="-288000" algn="l" rtl="0" eaLnBrk="1" latinLnBrk="0" hangingPunct="1">
        <a:lnSpc>
          <a:spcPts val="2800"/>
        </a:lnSpc>
        <a:spcBef>
          <a:spcPts val="1200"/>
        </a:spcBef>
        <a:buClr>
          <a:srgbClr val="AE2A7F"/>
        </a:buClr>
        <a:buSzPct val="90000"/>
        <a:buFontTx/>
        <a:buBlip>
          <a:blip r:embed="rId17"/>
        </a:buBlip>
        <a:defRPr kumimoji="0" sz="2000" kern="1200">
          <a:solidFill>
            <a:schemeClr val="tx1"/>
          </a:solidFill>
          <a:latin typeface="+mj-ea"/>
          <a:ea typeface="+mj-ea"/>
          <a:cs typeface="+mn-cs"/>
        </a:defRPr>
      </a:lvl4pPr>
      <a:lvl5pPr marL="0" marR="0" indent="-360000" algn="l" defTabSz="914400" rtl="0" eaLnBrk="1" fontAlgn="auto" latinLnBrk="0" hangingPunct="1">
        <a:lnSpc>
          <a:spcPts val="2800"/>
        </a:lnSpc>
        <a:spcBef>
          <a:spcPts val="1200"/>
        </a:spcBef>
        <a:spcAft>
          <a:spcPts val="0"/>
        </a:spcAft>
        <a:buClr>
          <a:srgbClr val="AE2A7F"/>
        </a:buClr>
        <a:buSzPct val="90000"/>
        <a:buFontTx/>
        <a:buNone/>
        <a:tabLst/>
        <a:defRPr kumimoji="0" sz="2800" b="1" kern="1200">
          <a:solidFill>
            <a:srgbClr val="F16237"/>
          </a:solidFill>
          <a:latin typeface="+mj-ea"/>
          <a:ea typeface="+mj-ea"/>
          <a:cs typeface="+mn-cs"/>
        </a:defRPr>
      </a:lvl5pPr>
      <a:lvl6pPr marL="360000" indent="0" algn="l" rtl="0" eaLnBrk="1" latinLnBrk="0" hangingPunct="1">
        <a:lnSpc>
          <a:spcPts val="2600"/>
        </a:lnSpc>
        <a:spcBef>
          <a:spcPts val="1200"/>
        </a:spcBef>
        <a:buClr>
          <a:srgbClr val="EE7700"/>
        </a:buClr>
        <a:buFontTx/>
        <a:buNone/>
        <a:defRPr kumimoji="0" sz="2200" kern="1200" baseline="0">
          <a:solidFill>
            <a:schemeClr val="tx1"/>
          </a:solidFill>
          <a:latin typeface="+mn-ea"/>
          <a:ea typeface="+mn-ea"/>
          <a:cs typeface="+mn-cs"/>
        </a:defRPr>
      </a:lvl6pPr>
      <a:lvl7pPr marL="936000" indent="-228600" algn="l" rtl="0" eaLnBrk="1" latinLnBrk="0" hangingPunct="1">
        <a:spcBef>
          <a:spcPts val="600"/>
        </a:spcBef>
        <a:buClrTx/>
        <a:buFont typeface="Wingdings" pitchFamily="2" charset="2"/>
        <a:buChar char="n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9.jpg"/><Relationship Id="rId7" Type="http://schemas.openxmlformats.org/officeDocument/2006/relationships/slide" Target="slide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4.xml"/><Relationship Id="rId4" Type="http://schemas.openxmlformats.org/officeDocument/2006/relationships/slide" Target="slide3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P.17-12</a:t>
            </a:r>
            <a:endParaRPr lang="zh-TW" altLang="en-US" dirty="0"/>
          </a:p>
        </p:txBody>
      </p:sp>
      <p:sp>
        <p:nvSpPr>
          <p:cNvPr id="4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460480" cy="6192688"/>
          </a:xfrm>
        </p:spPr>
        <p:txBody>
          <a:bodyPr/>
          <a:lstStyle/>
          <a:p>
            <a:r>
              <a:rPr lang="en-US" altLang="zh-TW" dirty="0" smtClean="0"/>
              <a:t>17-6</a:t>
            </a:r>
            <a:r>
              <a:rPr lang="zh-TW" altLang="en-US" dirty="0" smtClean="0"/>
              <a:t> </a:t>
            </a:r>
            <a:r>
              <a:rPr lang="zh-TW" altLang="zh-TW" dirty="0" smtClean="0"/>
              <a:t>輪</a:t>
            </a:r>
            <a:r>
              <a:rPr lang="zh-TW" altLang="zh-TW" dirty="0"/>
              <a:t>播 </a:t>
            </a:r>
            <a:r>
              <a:rPr lang="en-US" altLang="zh-TW" dirty="0"/>
              <a:t>(carousel</a:t>
            </a:r>
            <a:r>
              <a:rPr lang="en-US" altLang="zh-TW" dirty="0" smtClean="0"/>
              <a:t>)</a:t>
            </a:r>
          </a:p>
          <a:p>
            <a:pPr lvl="1">
              <a:spcBef>
                <a:spcPts val="300"/>
              </a:spcBef>
            </a:pPr>
            <a:r>
              <a:rPr lang="zh-TW" altLang="en-US" b="1" dirty="0" smtClean="0"/>
              <a:t>輪播 </a:t>
            </a:r>
            <a:r>
              <a:rPr lang="en-US" altLang="zh-TW" dirty="0" smtClean="0"/>
              <a:t>(</a:t>
            </a:r>
            <a:r>
              <a:rPr lang="en-US" altLang="zh-TW" dirty="0"/>
              <a:t>carousel) </a:t>
            </a:r>
            <a:r>
              <a:rPr lang="zh-TW" altLang="en-US" dirty="0"/>
              <a:t>外掛用來在網頁上循環播放多張圖片、影片或其它類型</a:t>
            </a:r>
            <a:r>
              <a:rPr lang="zh-TW" altLang="en-US" dirty="0" smtClean="0"/>
              <a:t>的內容</a:t>
            </a:r>
            <a:r>
              <a:rPr lang="zh-TW" altLang="en-US" dirty="0"/>
              <a:t>，就像幻燈片一樣。下面是</a:t>
            </a:r>
            <a:r>
              <a:rPr lang="zh-TW" altLang="en-US" dirty="0" smtClean="0"/>
              <a:t>一個例子</a:t>
            </a:r>
            <a:r>
              <a:rPr lang="zh-TW" altLang="en-US" dirty="0"/>
              <a:t>，它會循環播放三張圖片。</a:t>
            </a:r>
            <a:endParaRPr lang="en-US" altLang="zh-TW" dirty="0" smtClean="0"/>
          </a:p>
        </p:txBody>
      </p:sp>
      <p:sp>
        <p:nvSpPr>
          <p:cNvPr id="8" name="文字版面配置區 4">
            <a:hlinkClick r:id="rId2" action="ppaction://hlinksldjump"/>
          </p:cNvPr>
          <p:cNvSpPr txBox="1">
            <a:spLocks/>
          </p:cNvSpPr>
          <p:nvPr/>
        </p:nvSpPr>
        <p:spPr>
          <a:xfrm>
            <a:off x="8424936" y="800708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pic>
        <p:nvPicPr>
          <p:cNvPr id="12" name="圖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557886" y="2564904"/>
            <a:ext cx="2339975" cy="2436495"/>
          </a:xfrm>
          <a:prstGeom prst="rect">
            <a:avLst/>
          </a:prstGeom>
        </p:spPr>
      </p:pic>
      <p:pic>
        <p:nvPicPr>
          <p:cNvPr id="13" name="圖片 12"/>
          <p:cNvPicPr/>
          <p:nvPr/>
        </p:nvPicPr>
        <p:blipFill>
          <a:blip r:embed="rId4"/>
          <a:stretch>
            <a:fillRect/>
          </a:stretch>
        </p:blipFill>
        <p:spPr>
          <a:xfrm>
            <a:off x="3314929" y="2564904"/>
            <a:ext cx="2339975" cy="2436495"/>
          </a:xfrm>
          <a:prstGeom prst="rect">
            <a:avLst/>
          </a:prstGeom>
        </p:spPr>
      </p:pic>
      <p:pic>
        <p:nvPicPr>
          <p:cNvPr id="14" name="圖片 13"/>
          <p:cNvPicPr/>
          <p:nvPr/>
        </p:nvPicPr>
        <p:blipFill>
          <a:blip r:embed="rId5"/>
          <a:stretch>
            <a:fillRect/>
          </a:stretch>
        </p:blipFill>
        <p:spPr>
          <a:xfrm>
            <a:off x="6071972" y="2564904"/>
            <a:ext cx="2339975" cy="243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3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P.17-13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38081" y="908721"/>
            <a:ext cx="7158255" cy="54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01: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id="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myCarousel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 class="carousel slide"&gt;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02: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ol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class="carousel-indicators"&gt;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03:     &lt;li data-target="#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myCarousel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 data-slide-to="0" class="active"&gt;&lt;/li&gt;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04:     &lt;li data-target="#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myCarousel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 data-slide-to="1"&gt;&lt;/li&gt;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05:     &lt;li data-target="#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myCarousel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 data-slide-to="2"&gt;&lt;/li&gt;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06: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ol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07: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&lt;div class="carousel-inner"&gt;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08:     &lt;div class="item active"&gt;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09:     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img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src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="Czech1.jpg"&gt;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10:       &lt;div class="carousel-caption"&gt;&lt;h3&gt;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捷克紀行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1&lt;/h3&gt;&lt;/div&gt;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11:     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12:     &lt;div class="item"&gt;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13:     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img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src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="Czech2.jpg""&gt;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14:       &lt;div class="carousel-caption"&gt;&lt;h3&gt;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捷克紀行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2&lt;/h3&gt;&lt;/div&gt;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15:     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16:     &lt;div class="item"&gt;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17:     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img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src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="Czech3.jpg"&gt;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18:       &lt;div class="carousel-caption"&gt;&lt;h3&gt;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捷克紀行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3&lt;/h3&gt;&lt;/div&gt;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19:     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20: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21: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&lt;a class="carousel-control left"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="#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myCarousel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 data-slide="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prev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  &lt;span 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glyphicon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glyphicon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-chevron-left"&gt;&lt;/span&gt;&lt;/a&gt;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22: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&lt;a class="carousel-control right"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="#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myCarousel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 data-slide="next"&gt;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  &lt;span 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glyphicon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glyphicon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-chevron-right"&gt;&lt;/span&gt;&lt;/a&gt;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23: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&lt;/div</a:t>
            </a:r>
            <a:r>
              <a:rPr lang="en-US" altLang="zh-TW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endParaRPr lang="en-US" altLang="zh-TW" sz="1400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17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 smtClean="0"/>
              <a:t>17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TW" dirty="0"/>
              <a:t>jQuery</a:t>
            </a:r>
            <a:r>
              <a:rPr lang="zh-TW" altLang="en-US" dirty="0"/>
              <a:t>外掛</a:t>
            </a:r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16"/>
          </p:nvPr>
        </p:nvSpPr>
        <p:spPr>
          <a:xfrm>
            <a:off x="2629414" y="2852936"/>
            <a:ext cx="5689327" cy="2808312"/>
          </a:xfrm>
        </p:spPr>
        <p:txBody>
          <a:bodyPr/>
          <a:lstStyle/>
          <a:p>
            <a:pPr>
              <a:lnSpc>
                <a:spcPts val="3200"/>
              </a:lnSpc>
            </a:pPr>
            <a:r>
              <a:rPr lang="en-US" altLang="zh-TW" sz="2000" dirty="0" smtClean="0">
                <a:solidFill>
                  <a:srgbClr val="F16237"/>
                </a:solidFill>
              </a:rPr>
              <a:t>17-1</a:t>
            </a:r>
            <a:r>
              <a:rPr lang="en-US" altLang="zh-TW" sz="2000" dirty="0">
                <a:solidFill>
                  <a:srgbClr val="F16237"/>
                </a:solidFill>
              </a:rPr>
              <a:t>	</a:t>
            </a:r>
            <a:r>
              <a:rPr lang="zh-TW" altLang="en-US" sz="2000" dirty="0">
                <a:solidFill>
                  <a:srgbClr val="F16237"/>
                </a:solidFill>
                <a:hlinkClick r:id="rId4" action="ppaction://hlinksldjump"/>
              </a:rPr>
              <a:t>標籤頁 </a:t>
            </a:r>
            <a:r>
              <a:rPr lang="en-US" altLang="zh-TW" sz="2000" dirty="0">
                <a:solidFill>
                  <a:srgbClr val="F16237"/>
                </a:solidFill>
                <a:hlinkClick r:id="rId4" action="ppaction://hlinksldjump"/>
              </a:rPr>
              <a:t>(tab)</a:t>
            </a:r>
            <a:endParaRPr lang="en-US" altLang="zh-TW" sz="2000" dirty="0">
              <a:solidFill>
                <a:srgbClr val="F16237"/>
              </a:solidFill>
            </a:endParaRPr>
          </a:p>
          <a:p>
            <a:pPr>
              <a:lnSpc>
                <a:spcPts val="3200"/>
              </a:lnSpc>
            </a:pPr>
            <a:r>
              <a:rPr lang="en-US" altLang="zh-TW" sz="2000" dirty="0" smtClean="0">
                <a:solidFill>
                  <a:srgbClr val="F16237"/>
                </a:solidFill>
              </a:rPr>
              <a:t>17-2</a:t>
            </a:r>
            <a:r>
              <a:rPr lang="en-US" altLang="zh-TW" sz="2000" dirty="0">
                <a:solidFill>
                  <a:srgbClr val="F16237"/>
                </a:solidFill>
              </a:rPr>
              <a:t>	</a:t>
            </a:r>
            <a:r>
              <a:rPr lang="zh-TW" altLang="en-US" sz="2000" dirty="0">
                <a:solidFill>
                  <a:srgbClr val="F16237"/>
                </a:solidFill>
                <a:hlinkClick r:id="rId5" action="ppaction://hlinksldjump"/>
              </a:rPr>
              <a:t>互動視窗 </a:t>
            </a:r>
            <a:r>
              <a:rPr lang="en-US" altLang="zh-TW" sz="2000" dirty="0">
                <a:solidFill>
                  <a:srgbClr val="F16237"/>
                </a:solidFill>
                <a:hlinkClick r:id="rId5" action="ppaction://hlinksldjump"/>
              </a:rPr>
              <a:t>(modal)</a:t>
            </a:r>
            <a:endParaRPr lang="en-US" altLang="zh-TW" sz="2000" dirty="0" smtClean="0">
              <a:solidFill>
                <a:srgbClr val="F16237"/>
              </a:solidFill>
            </a:endParaRPr>
          </a:p>
          <a:p>
            <a:pPr>
              <a:lnSpc>
                <a:spcPts val="3200"/>
              </a:lnSpc>
            </a:pPr>
            <a:r>
              <a:rPr lang="en-US" altLang="zh-TW" sz="2000" dirty="0" smtClean="0">
                <a:solidFill>
                  <a:srgbClr val="F16237"/>
                </a:solidFill>
              </a:rPr>
              <a:t>17-3</a:t>
            </a:r>
            <a:r>
              <a:rPr lang="en-US" altLang="zh-TW" sz="2000" dirty="0">
                <a:solidFill>
                  <a:srgbClr val="F16237"/>
                </a:solidFill>
              </a:rPr>
              <a:t>	</a:t>
            </a:r>
            <a:r>
              <a:rPr lang="zh-TW" altLang="en-US" sz="2000" dirty="0">
                <a:solidFill>
                  <a:srgbClr val="F16237"/>
                </a:solidFill>
                <a:hlinkClick r:id="rId6" action="ppaction://hlinksldjump"/>
              </a:rPr>
              <a:t>摺疊效果 </a:t>
            </a:r>
            <a:r>
              <a:rPr lang="en-US" altLang="zh-TW" sz="2000" dirty="0">
                <a:solidFill>
                  <a:srgbClr val="F16237"/>
                </a:solidFill>
                <a:hlinkClick r:id="rId6" action="ppaction://hlinksldjump"/>
              </a:rPr>
              <a:t>(collapse)</a:t>
            </a:r>
            <a:endParaRPr lang="zh-TW" altLang="en-US" sz="2000" dirty="0">
              <a:solidFill>
                <a:srgbClr val="F16237"/>
              </a:solidFill>
            </a:endParaRPr>
          </a:p>
          <a:p>
            <a:pPr>
              <a:lnSpc>
                <a:spcPts val="3200"/>
              </a:lnSpc>
            </a:pPr>
            <a:r>
              <a:rPr lang="en-US" altLang="zh-TW" sz="2000" dirty="0" smtClean="0">
                <a:solidFill>
                  <a:srgbClr val="F16237"/>
                </a:solidFill>
              </a:rPr>
              <a:t>17-4</a:t>
            </a:r>
            <a:r>
              <a:rPr lang="en-US" altLang="zh-TW" sz="2000" dirty="0">
                <a:solidFill>
                  <a:srgbClr val="F16237"/>
                </a:solidFill>
              </a:rPr>
              <a:t>	</a:t>
            </a:r>
            <a:r>
              <a:rPr lang="zh-TW" altLang="en-US" sz="2000" dirty="0">
                <a:hlinkClick r:id="rId7" action="ppaction://hlinksldjump"/>
              </a:rPr>
              <a:t>工具提示 </a:t>
            </a:r>
            <a:r>
              <a:rPr lang="en-US" altLang="zh-TW" sz="2000" dirty="0">
                <a:hlinkClick r:id="rId7" action="ppaction://hlinksldjump"/>
              </a:rPr>
              <a:t>(tooltip)</a:t>
            </a:r>
            <a:endParaRPr lang="en-US" altLang="zh-TW" sz="2000" dirty="0" smtClean="0">
              <a:solidFill>
                <a:srgbClr val="F16237"/>
              </a:solidFill>
            </a:endParaRPr>
          </a:p>
          <a:p>
            <a:pPr>
              <a:lnSpc>
                <a:spcPts val="3200"/>
              </a:lnSpc>
            </a:pPr>
            <a:r>
              <a:rPr lang="en-US" altLang="zh-TW" sz="2000" dirty="0" smtClean="0">
                <a:solidFill>
                  <a:srgbClr val="F16237"/>
                </a:solidFill>
              </a:rPr>
              <a:t>17-5</a:t>
            </a:r>
            <a:r>
              <a:rPr lang="en-US" altLang="zh-TW" sz="2000" dirty="0">
                <a:solidFill>
                  <a:srgbClr val="F16237"/>
                </a:solidFill>
              </a:rPr>
              <a:t>	</a:t>
            </a:r>
            <a:r>
              <a:rPr lang="zh-TW" altLang="en-US" sz="2000" dirty="0">
                <a:solidFill>
                  <a:srgbClr val="F16237"/>
                </a:solidFill>
                <a:hlinkClick r:id="rId8" action="ppaction://hlinksldjump"/>
              </a:rPr>
              <a:t>彈出提示 </a:t>
            </a:r>
            <a:r>
              <a:rPr lang="en-US" altLang="zh-TW" sz="2000" dirty="0">
                <a:solidFill>
                  <a:srgbClr val="F16237"/>
                </a:solidFill>
                <a:hlinkClick r:id="rId8" action="ppaction://hlinksldjump"/>
              </a:rPr>
              <a:t>(popover)</a:t>
            </a:r>
            <a:endParaRPr lang="en-US" altLang="zh-TW" sz="2000" dirty="0" smtClean="0">
              <a:solidFill>
                <a:srgbClr val="F16237"/>
              </a:solidFill>
            </a:endParaRPr>
          </a:p>
          <a:p>
            <a:pPr>
              <a:lnSpc>
                <a:spcPts val="3200"/>
              </a:lnSpc>
            </a:pPr>
            <a:r>
              <a:rPr lang="en-US" altLang="zh-TW" sz="2000" dirty="0" smtClean="0">
                <a:solidFill>
                  <a:srgbClr val="F16237"/>
                </a:solidFill>
              </a:rPr>
              <a:t>17-6</a:t>
            </a:r>
            <a:r>
              <a:rPr lang="en-US" altLang="zh-TW" sz="2000" dirty="0">
                <a:solidFill>
                  <a:srgbClr val="F16237"/>
                </a:solidFill>
              </a:rPr>
              <a:t>	</a:t>
            </a:r>
            <a:r>
              <a:rPr lang="zh-TW" altLang="en-US" sz="2000" dirty="0">
                <a:solidFill>
                  <a:srgbClr val="F16237"/>
                </a:solidFill>
                <a:hlinkClick r:id="rId9" action="ppaction://hlinksldjump"/>
              </a:rPr>
              <a:t>輪播 </a:t>
            </a:r>
            <a:r>
              <a:rPr lang="en-US" altLang="zh-TW" sz="2000" dirty="0">
                <a:solidFill>
                  <a:srgbClr val="F16237"/>
                </a:solidFill>
                <a:hlinkClick r:id="rId9" action="ppaction://hlinksldjump"/>
              </a:rPr>
              <a:t>(carousel)</a:t>
            </a:r>
            <a:endParaRPr lang="en-US" altLang="zh-TW" sz="2000" dirty="0" smtClean="0">
              <a:solidFill>
                <a:srgbClr val="F16237"/>
              </a:solidFill>
            </a:endParaRPr>
          </a:p>
          <a:p>
            <a:pPr>
              <a:lnSpc>
                <a:spcPts val="3200"/>
              </a:lnSpc>
            </a:pPr>
            <a:r>
              <a:rPr lang="en-US" altLang="zh-TW" sz="2000" dirty="0">
                <a:solidFill>
                  <a:srgbClr val="F16237"/>
                </a:solidFill>
              </a:rPr>
              <a:t>	</a:t>
            </a:r>
            <a:endParaRPr lang="zh-TW" altLang="en-US" sz="2000" dirty="0">
              <a:solidFill>
                <a:srgbClr val="F16237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20680" y="72008"/>
            <a:ext cx="2987824" cy="764704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rgbClr val="F16237"/>
              </a:gs>
              <a:gs pos="100000">
                <a:srgbClr val="F16237"/>
              </a:gs>
            </a:gsLst>
            <a:lin ang="14400000" scaled="0"/>
          </a:gra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Part3 </a:t>
            </a:r>
            <a:r>
              <a:rPr lang="zh-TW" altLang="en-US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2400" b="1" dirty="0" err="1" smtClean="0">
                <a:solidFill>
                  <a:srgbClr val="FFFF00"/>
                </a:solidFill>
              </a:rPr>
              <a:t>JaveScript</a:t>
            </a:r>
            <a:endParaRPr lang="en-US" altLang="zh-TW" sz="2400" b="1" kern="1200" baseline="0" dirty="0" smtClean="0">
              <a:solidFill>
                <a:srgbClr val="FFFF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09569" y="61558"/>
            <a:ext cx="2987824" cy="764704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rgbClr val="F16237"/>
              </a:gs>
              <a:gs pos="100000">
                <a:srgbClr val="F16237"/>
              </a:gs>
            </a:gsLst>
            <a:lin ang="14400000" scaled="0"/>
          </a:gra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Part4 </a:t>
            </a:r>
            <a:r>
              <a:rPr lang="zh-TW" altLang="en-US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2400" b="1" dirty="0" smtClean="0">
                <a:solidFill>
                  <a:srgbClr val="FFFF00"/>
                </a:solidFill>
              </a:rPr>
              <a:t>Bootstrap</a:t>
            </a:r>
            <a:endParaRPr lang="en-US" altLang="zh-TW" sz="2400" b="1" kern="1200" baseline="0" dirty="0" smtClean="0">
              <a:solidFill>
                <a:srgbClr val="FFFF00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g_pa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620688"/>
            <a:ext cx="8370724" cy="612068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 smtClean="0"/>
              <a:t>17-1</a:t>
            </a:r>
            <a:r>
              <a:rPr lang="zh-TW" altLang="en-US" dirty="0" smtClean="0"/>
              <a:t>　</a:t>
            </a:r>
            <a:r>
              <a:rPr lang="zh-TW" altLang="en-US" dirty="0"/>
              <a:t>標籤頁 </a:t>
            </a:r>
            <a:r>
              <a:rPr lang="en-US" altLang="zh-TW" dirty="0"/>
              <a:t>(</a:t>
            </a:r>
            <a:r>
              <a:rPr lang="en-US" altLang="zh-TW" dirty="0" smtClean="0"/>
              <a:t>tab)</a:t>
            </a:r>
          </a:p>
          <a:p>
            <a:pPr lvl="1" algn="just">
              <a:lnSpc>
                <a:spcPct val="100000"/>
              </a:lnSpc>
            </a:pPr>
            <a:r>
              <a:rPr lang="zh-TW" altLang="en-US" dirty="0"/>
              <a:t>本節所要介紹的是如何使用導覽 </a:t>
            </a:r>
            <a:r>
              <a:rPr lang="en-US" altLang="zh-TW" dirty="0"/>
              <a:t>(</a:t>
            </a:r>
            <a:r>
              <a:rPr lang="en-US" altLang="zh-TW" dirty="0" err="1"/>
              <a:t>nav</a:t>
            </a:r>
            <a:r>
              <a:rPr lang="en-US" altLang="zh-TW" dirty="0"/>
              <a:t>) </a:t>
            </a:r>
            <a:r>
              <a:rPr lang="zh-TW" altLang="en-US" dirty="0"/>
              <a:t>元件搭配標籤頁 </a:t>
            </a:r>
            <a:r>
              <a:rPr lang="en-US" altLang="zh-TW" dirty="0"/>
              <a:t>(tab) </a:t>
            </a:r>
            <a:r>
              <a:rPr lang="zh-TW" altLang="en-US" dirty="0"/>
              <a:t>外掛設計標籤頁，讓使用者透過點取不同的標籤來切換</a:t>
            </a:r>
            <a:r>
              <a:rPr lang="zh-TW" altLang="en-US" dirty="0" smtClean="0"/>
              <a:t>內容</a:t>
            </a:r>
            <a:r>
              <a:rPr lang="zh-TW" altLang="en-US" dirty="0"/>
              <a:t>，</a:t>
            </a:r>
            <a:r>
              <a:rPr lang="zh-TW" altLang="en-US" dirty="0" smtClean="0"/>
              <a:t>下面</a:t>
            </a:r>
            <a:r>
              <a:rPr lang="zh-TW" altLang="en-US" dirty="0"/>
              <a:t>是一個</a:t>
            </a:r>
            <a:r>
              <a:rPr lang="zh-TW" altLang="en-US" dirty="0" smtClean="0"/>
              <a:t>例子</a:t>
            </a:r>
            <a:r>
              <a:rPr lang="zh-TW" altLang="en-US" dirty="0"/>
              <a:t>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P.17-2~3</a:t>
            </a:r>
          </a:p>
        </p:txBody>
      </p:sp>
      <p:sp>
        <p:nvSpPr>
          <p:cNvPr id="9" name="文字版面配置區 4">
            <a:hlinkClick r:id="rId4" action="ppaction://hlinksldjump"/>
          </p:cNvPr>
          <p:cNvSpPr txBox="1">
            <a:spLocks/>
          </p:cNvSpPr>
          <p:nvPr/>
        </p:nvSpPr>
        <p:spPr>
          <a:xfrm>
            <a:off x="8424936" y="764704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46344" y="2420888"/>
            <a:ext cx="7222000" cy="40446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60325">
              <a:lnSpc>
                <a:spcPts val="1400"/>
              </a:lnSpc>
              <a:spcAft>
                <a:spcPts val="0"/>
              </a:spcAft>
            </a:pP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01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:&lt;div&gt;</a:t>
            </a:r>
          </a:p>
          <a:p>
            <a:pPr indent="60325">
              <a:lnSpc>
                <a:spcPts val="1400"/>
              </a:lnSpc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02: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ul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nav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nav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-tabs"&gt;</a:t>
            </a:r>
          </a:p>
          <a:p>
            <a:pPr indent="60325">
              <a:lnSpc>
                <a:spcPts val="1400"/>
              </a:lnSpc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03:    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&lt;li class="active"&gt;</a:t>
            </a:r>
            <a:r>
              <a:rPr lang="en-US" altLang="zh-TW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&lt;a </a:t>
            </a:r>
            <a:r>
              <a:rPr lang="en-US" altLang="zh-TW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="#tabs1" data-toggle="tab"&gt;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唐詩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&lt;/a&gt;&lt;/li&gt;</a:t>
            </a:r>
          </a:p>
          <a:p>
            <a:pPr indent="60325">
              <a:lnSpc>
                <a:spcPts val="1400"/>
              </a:lnSpc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04:    &lt;li&gt;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&lt;a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="#tabs2" data-toggle="tab"&gt;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宋詞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&lt;/a&gt;&lt;/li&gt;</a:t>
            </a:r>
          </a:p>
          <a:p>
            <a:pPr indent="60325">
              <a:lnSpc>
                <a:spcPts val="1400"/>
              </a:lnSpc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05:    &lt;li&gt;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&lt;a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="#tabs3" data-toggle="tab"&gt;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元曲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&lt;/a&gt;&lt;/li&gt;</a:t>
            </a:r>
          </a:p>
          <a:p>
            <a:pPr indent="60325">
              <a:lnSpc>
                <a:spcPts val="1400"/>
              </a:lnSpc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06:  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ul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lnSpc>
                <a:spcPts val="1400"/>
              </a:lnSpc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07:</a:t>
            </a:r>
          </a:p>
          <a:p>
            <a:pPr indent="60325">
              <a:lnSpc>
                <a:spcPts val="1400"/>
              </a:lnSpc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08: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class="tab-content"&gt;</a:t>
            </a:r>
          </a:p>
          <a:p>
            <a:pPr indent="60325">
              <a:lnSpc>
                <a:spcPts val="1400"/>
              </a:lnSpc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09: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&lt;div class="tab-pane fade in active" id="tabs1"&gt;</a:t>
            </a:r>
          </a:p>
          <a:p>
            <a:pPr indent="60325">
              <a:lnSpc>
                <a:spcPts val="1400"/>
              </a:lnSpc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10:      &lt;p&gt;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「唐詩」泛指創作於唐朝或以唐朝風格創作的詩。唐詩有數種選本，</a:t>
            </a:r>
          </a:p>
          <a:p>
            <a:pPr indent="60325">
              <a:lnSpc>
                <a:spcPts val="1400"/>
              </a:lnSpc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11:      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例如蘅塘退士編選的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《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唐詩三百首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》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、清朝康熙年間的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《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全唐詩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》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。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&lt;/p&gt;</a:t>
            </a:r>
          </a:p>
          <a:p>
            <a:pPr indent="60325">
              <a:lnSpc>
                <a:spcPts val="1400"/>
              </a:lnSpc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12:    &lt;/div&gt;</a:t>
            </a:r>
          </a:p>
          <a:p>
            <a:pPr indent="60325">
              <a:lnSpc>
                <a:spcPts val="1400"/>
              </a:lnSpc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13: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class="tab-pane fade" id="tabs2"&gt;</a:t>
            </a:r>
          </a:p>
          <a:p>
            <a:pPr indent="60325">
              <a:lnSpc>
                <a:spcPts val="1400"/>
              </a:lnSpc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14:      &lt;p&gt;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「詞」是一種詩歌藝術形式，中國古詩體的一種，又稱曲子詞、詩餘、</a:t>
            </a:r>
          </a:p>
          <a:p>
            <a:pPr indent="60325">
              <a:lnSpc>
                <a:spcPts val="1400"/>
              </a:lnSpc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15:      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長短句、樂府，始於唐朝，在宋朝達到臻峰。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&lt;/p&gt;</a:t>
            </a:r>
          </a:p>
          <a:p>
            <a:pPr indent="60325">
              <a:lnSpc>
                <a:spcPts val="1400"/>
              </a:lnSpc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16:    &lt;/div&gt;</a:t>
            </a:r>
          </a:p>
          <a:p>
            <a:pPr indent="60325">
              <a:lnSpc>
                <a:spcPts val="1400"/>
              </a:lnSpc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17: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class="tab-pane fade" id="tabs3"&gt;</a:t>
            </a:r>
          </a:p>
          <a:p>
            <a:pPr indent="60325">
              <a:lnSpc>
                <a:spcPts val="1400"/>
              </a:lnSpc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18:      &lt;p&gt;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「元曲」是盛行於元朝的戲曲藝術，為散曲與雜劇的合稱，</a:t>
            </a:r>
          </a:p>
          <a:p>
            <a:pPr indent="60325">
              <a:lnSpc>
                <a:spcPts val="1400"/>
              </a:lnSpc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19:      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元曲與唐詩及宋詞有著相同的文學地位。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&lt;/p&gt;</a:t>
            </a:r>
          </a:p>
          <a:p>
            <a:pPr indent="60325">
              <a:lnSpc>
                <a:spcPts val="1400"/>
              </a:lnSpc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20:    &lt;/div&gt;</a:t>
            </a:r>
          </a:p>
          <a:p>
            <a:pPr indent="60325">
              <a:lnSpc>
                <a:spcPts val="1400"/>
              </a:lnSpc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21:  &lt;/div&gt;</a:t>
            </a:r>
          </a:p>
          <a:p>
            <a:pPr indent="60325">
              <a:lnSpc>
                <a:spcPts val="1400"/>
              </a:lnSpc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22:&lt;/div&gt;</a:t>
            </a:r>
          </a:p>
        </p:txBody>
      </p:sp>
      <p:pic>
        <p:nvPicPr>
          <p:cNvPr id="10" name="圖片 9" descr="J:\Jean\網頁設計\CH17圖文\2018jQ1a.tif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002850"/>
            <a:ext cx="1624119" cy="175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圖片 11" descr="J:\Jean\網頁設計\CH17圖文\2018jQ1b.tif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685" y="1988840"/>
            <a:ext cx="1569399" cy="175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圖片 12" descr="J:\Jean\網頁設計\CH17圖文\2018jQ1c.tif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685" y="3906304"/>
            <a:ext cx="1569399" cy="1826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692696"/>
            <a:ext cx="8460480" cy="604867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 smtClean="0"/>
              <a:t>17-2</a:t>
            </a:r>
            <a:r>
              <a:rPr lang="zh-TW" altLang="en-US" dirty="0" smtClean="0"/>
              <a:t> 互動</a:t>
            </a:r>
            <a:r>
              <a:rPr lang="zh-TW" altLang="en-US" dirty="0"/>
              <a:t>視窗 </a:t>
            </a:r>
            <a:r>
              <a:rPr lang="en-US" altLang="zh-TW" dirty="0"/>
              <a:t>(modal)</a:t>
            </a:r>
            <a:endParaRPr lang="en-US" altLang="zh-TW" dirty="0" smtClean="0"/>
          </a:p>
          <a:p>
            <a:pPr lvl="1">
              <a:lnSpc>
                <a:spcPct val="100000"/>
              </a:lnSpc>
            </a:pPr>
            <a:r>
              <a:rPr lang="zh-TW" altLang="en-US" b="1" dirty="0"/>
              <a:t>互動視窗</a:t>
            </a:r>
            <a:r>
              <a:rPr lang="zh-TW" altLang="en-US" dirty="0"/>
              <a:t> </a:t>
            </a:r>
            <a:r>
              <a:rPr lang="en-US" altLang="zh-TW" dirty="0"/>
              <a:t>(modal) </a:t>
            </a:r>
            <a:r>
              <a:rPr lang="zh-TW" altLang="en-US" dirty="0"/>
              <a:t>外掛用來在網頁上顯示對話方塊，</a:t>
            </a:r>
            <a:r>
              <a:rPr lang="zh-TW" altLang="zh-TW" dirty="0" smtClean="0"/>
              <a:t>下面</a:t>
            </a:r>
            <a:r>
              <a:rPr lang="zh-TW" altLang="zh-TW" dirty="0"/>
              <a:t>是一個</a:t>
            </a:r>
            <a:r>
              <a:rPr lang="zh-TW" altLang="zh-TW" dirty="0" smtClean="0"/>
              <a:t>例子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TW" dirty="0" smtClean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zh-TW" altLang="en-US" dirty="0"/>
          </a:p>
          <a:p>
            <a:pPr lvl="1">
              <a:lnSpc>
                <a:spcPct val="100000"/>
              </a:lnSpc>
            </a:pPr>
            <a:r>
              <a:rPr lang="zh-TW" altLang="en-US" dirty="0"/>
              <a:t> </a:t>
            </a:r>
          </a:p>
          <a:p>
            <a:pPr lvl="1">
              <a:lnSpc>
                <a:spcPct val="100000"/>
              </a:lnSpc>
            </a:pPr>
            <a:endParaRPr lang="en-US" altLang="zh-TW" dirty="0" smtClean="0"/>
          </a:p>
          <a:p>
            <a:pPr lvl="1">
              <a:lnSpc>
                <a:spcPct val="100000"/>
              </a:lnSpc>
            </a:pP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P.17-4~5</a:t>
            </a:r>
          </a:p>
        </p:txBody>
      </p:sp>
      <p:sp>
        <p:nvSpPr>
          <p:cNvPr id="9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944724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sp>
        <p:nvSpPr>
          <p:cNvPr id="10" name="向右箭號 9"/>
          <p:cNvSpPr/>
          <p:nvPr/>
        </p:nvSpPr>
        <p:spPr>
          <a:xfrm>
            <a:off x="3347864" y="3322543"/>
            <a:ext cx="493010" cy="30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pic>
        <p:nvPicPr>
          <p:cNvPr id="12" name="圖片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187624" y="2060848"/>
            <a:ext cx="1811523" cy="3090939"/>
          </a:xfrm>
          <a:prstGeom prst="rect">
            <a:avLst/>
          </a:prstGeom>
        </p:spPr>
      </p:pic>
      <p:pic>
        <p:nvPicPr>
          <p:cNvPr id="15" name="圖片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988840"/>
            <a:ext cx="3816424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9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P.17-4</a:t>
            </a:r>
          </a:p>
        </p:txBody>
      </p:sp>
      <p:sp>
        <p:nvSpPr>
          <p:cNvPr id="14" name="矩形 13"/>
          <p:cNvSpPr/>
          <p:nvPr/>
        </p:nvSpPr>
        <p:spPr>
          <a:xfrm>
            <a:off x="450784" y="1304764"/>
            <a:ext cx="7617536" cy="4832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01:&lt;!-- 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觸發互動視窗的按鈕 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--&gt;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02:&lt;button type="button" class="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-primary"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data-toggle="modal" data-target="#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myModal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03:  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詳細內容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04:&lt;/button&gt;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05:&lt;!-- 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互動視窗 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--&gt;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06: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class="modal fade" id="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myModal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tabindex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="-1"&gt;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07: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class="modal-dialog"&gt;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08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:    &lt;div class="modal-content"&gt;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09: </a:t>
            </a: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</a:t>
            </a:r>
            <a:r>
              <a:rPr lang="en-US" altLang="zh-TW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div class="modal-header"&gt;</a:t>
            </a:r>
            <a:endParaRPr lang="en-US" altLang="zh-TW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Calibri" panose="020F0502020204030204" pitchFamily="34" charset="0"/>
            </a:endParaRPr>
          </a:p>
          <a:p>
            <a:pPr indent="60325">
              <a:spcAft>
                <a:spcPts val="0"/>
              </a:spcAft>
            </a:pP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10:         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&lt;button type="button" class="close" data-dismiss="modal"&gt;&lt;span&gt;&amp;times;&lt;/span&gt;&lt;/button</a:t>
            </a: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11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:        &lt;h4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class="modal-title"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&gt;Noritake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杯具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&lt;/h4&gt;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12:      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13:  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class="modal-body"&gt;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14:      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img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src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="cup.jpg" width="50%" class="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img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-responsive center-block"&gt;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15:        &lt;p class="h3 text-right"&gt;$24.0&lt;/p&gt;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16:      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17:  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class="modal-footer"&gt;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18:        &lt;button type="button" class="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-primary"&gt;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放入購物車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&lt;/button&gt;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19:      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20:    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21:  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22:&lt;/div&gt;</a:t>
            </a:r>
          </a:p>
        </p:txBody>
      </p:sp>
    </p:spTree>
    <p:extLst>
      <p:ext uri="{BB962C8B-B14F-4D97-AF65-F5344CB8AC3E}">
        <p14:creationId xmlns:p14="http://schemas.microsoft.com/office/powerpoint/2010/main" val="317079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740352" y="6195946"/>
            <a:ext cx="1212320" cy="317823"/>
          </a:xfrm>
        </p:spPr>
        <p:txBody>
          <a:bodyPr/>
          <a:lstStyle/>
          <a:p>
            <a:r>
              <a:rPr lang="en-US" altLang="zh-TW" dirty="0" smtClean="0"/>
              <a:t>P.17-6</a:t>
            </a:r>
          </a:p>
        </p:txBody>
      </p:sp>
      <p:sp>
        <p:nvSpPr>
          <p:cNvPr id="9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836712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sp>
        <p:nvSpPr>
          <p:cNvPr id="7" name="內容版面配置區 7"/>
          <p:cNvSpPr>
            <a:spLocks noGrp="1"/>
          </p:cNvSpPr>
          <p:nvPr>
            <p:ph sz="quarter" idx="1"/>
          </p:nvPr>
        </p:nvSpPr>
        <p:spPr>
          <a:xfrm>
            <a:off x="366940" y="548680"/>
            <a:ext cx="8237508" cy="61926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 smtClean="0"/>
              <a:t>17-3</a:t>
            </a:r>
            <a:r>
              <a:rPr lang="zh-TW" altLang="en-US" dirty="0" smtClean="0"/>
              <a:t> 摺疊</a:t>
            </a:r>
            <a:r>
              <a:rPr lang="zh-TW" altLang="en-US" dirty="0"/>
              <a:t>效果 </a:t>
            </a:r>
            <a:r>
              <a:rPr lang="en-US" altLang="zh-TW" dirty="0"/>
              <a:t>(collapse)</a:t>
            </a:r>
            <a:endParaRPr lang="en-US" altLang="zh-TW" dirty="0" smtClean="0"/>
          </a:p>
          <a:p>
            <a:pPr lvl="1">
              <a:lnSpc>
                <a:spcPct val="100000"/>
              </a:lnSpc>
            </a:pPr>
            <a:r>
              <a:rPr lang="zh-TW" altLang="en-US" b="1" dirty="0"/>
              <a:t>摺疊效果 </a:t>
            </a:r>
            <a:r>
              <a:rPr lang="en-US" altLang="zh-TW" dirty="0"/>
              <a:t>(collapse) </a:t>
            </a:r>
            <a:r>
              <a:rPr lang="zh-TW" altLang="en-US" dirty="0"/>
              <a:t>外掛用來將區塊摺疊起來，下面是一個例子，按一下面板的標題會展開面板的內容，再按一下又會摺疊起來，而且一次只展開一個面板。</a:t>
            </a:r>
            <a:endParaRPr lang="en-US" altLang="zh-TW" dirty="0" smtClean="0"/>
          </a:p>
        </p:txBody>
      </p:sp>
      <p:pic>
        <p:nvPicPr>
          <p:cNvPr id="10" name="圖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611560" y="2702688"/>
            <a:ext cx="3028012" cy="2954115"/>
          </a:xfrm>
          <a:prstGeom prst="rect">
            <a:avLst/>
          </a:prstGeom>
        </p:spPr>
      </p:pic>
      <p:pic>
        <p:nvPicPr>
          <p:cNvPr id="15" name="圖片 14"/>
          <p:cNvPicPr/>
          <p:nvPr/>
        </p:nvPicPr>
        <p:blipFill>
          <a:blip r:embed="rId5"/>
          <a:stretch>
            <a:fillRect/>
          </a:stretch>
        </p:blipFill>
        <p:spPr>
          <a:xfrm>
            <a:off x="4788024" y="2712418"/>
            <a:ext cx="3028013" cy="2947883"/>
          </a:xfrm>
          <a:prstGeom prst="rect">
            <a:avLst/>
          </a:prstGeom>
        </p:spPr>
      </p:pic>
      <p:sp>
        <p:nvSpPr>
          <p:cNvPr id="16" name="向右箭號 15"/>
          <p:cNvSpPr/>
          <p:nvPr/>
        </p:nvSpPr>
        <p:spPr>
          <a:xfrm>
            <a:off x="3995936" y="3835071"/>
            <a:ext cx="594544" cy="3585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64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7.17-6~7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23528" y="764704"/>
            <a:ext cx="7779072" cy="57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01:</a:t>
            </a:r>
            <a:r>
              <a:rPr lang="en-US" altLang="zh-TW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class="panel-group" id="accordion"&gt;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02:  </a:t>
            </a:r>
            <a:r>
              <a:rPr lang="en-US" altLang="zh-TW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class="panel panel-default"&gt;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03:    </a:t>
            </a:r>
            <a:r>
              <a:rPr lang="en-US" altLang="zh-TW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class="panel-heading"&gt;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04:      </a:t>
            </a:r>
            <a:r>
              <a:rPr lang="en-US" altLang="zh-TW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&lt;h4 class="panel-title"&gt;&lt;a data-toggle="collapse" data-parent="#accordion" </a:t>
            </a:r>
            <a:r>
              <a:rPr lang="en-US" altLang="zh-TW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</a:t>
            </a:r>
            <a:r>
              <a:rPr lang="en-US" altLang="zh-TW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="#collapse1"&gt;</a:t>
            </a:r>
            <a:r>
              <a:rPr lang="zh-TW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唐詩</a:t>
            </a:r>
            <a:r>
              <a:rPr lang="en-US" altLang="zh-TW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&lt;/a&gt;&lt;/h4&gt;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05:    </a:t>
            </a:r>
            <a:r>
              <a:rPr lang="en-US" altLang="zh-TW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&lt;/div&gt;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06:    </a:t>
            </a:r>
            <a:r>
              <a:rPr lang="en-US" altLang="zh-TW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id="collapse1" class="panel-collapse collapse in"&gt;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07:      </a:t>
            </a:r>
            <a:r>
              <a:rPr lang="en-US" altLang="zh-TW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class="panel-body"&gt;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08:        &lt;p&gt;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「唐詩」泛指創作於唐朝或以唐朝風格創作的詩。唐詩有數種選本，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09:        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例如蘅塘退士編選的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《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唐詩三百首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》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、清朝康熙年間的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《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全唐詩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》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。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&lt;/p&gt;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10:      &lt;/div&gt;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11:    &lt;/div&gt;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12:  &lt;/div&gt;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13: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14:  &lt;div class="panel panel-default"&gt;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15:    &lt;div class="panel-heading"&gt;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16:      &lt;h4 class="panel-title"&gt;&lt;a data-toggle="collapse" data-parent="#accordion" </a:t>
            </a:r>
            <a:r>
              <a:rPr lang="en-US" altLang="zh-TW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="#collapse2"&gt;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宋詞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&lt;/a&gt;&lt;/h4</a:t>
            </a:r>
            <a:r>
              <a:rPr lang="en-US" altLang="zh-TW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17:    &lt;/div&gt;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18:    &lt;div id="collapse2" class="panel-collapse collapse"&gt;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19:      &lt;div class="panel-body"&gt;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20:        &lt;p&gt;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「詞」是一種詩歌藝術形式，中國古詩體的一種，又稱曲子詞、詩餘、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21:        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長短句、樂府，始於唐朝，在宋朝達到臻峰。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&lt;/p&gt;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22:      &lt;/div&gt;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23:    &lt;/div&gt;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24:  &lt;/div&gt;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25: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26:  &lt;div class="panel panel-default"&gt;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27:    &lt;div class="panel-heading"&gt;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28:      &lt;h4 class="panel-title"&gt;&lt;a data-toggle="collapse" data-parent="#accordion"   </a:t>
            </a:r>
            <a:r>
              <a:rPr lang="en-US" altLang="zh-TW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="#collapse3"&gt;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元曲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&lt;/a&gt;&lt;/h4&gt;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29:    &lt;/div&gt;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30:    &lt;div id="collapse3" class="panel-collapse collapse"&gt;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31:      &lt;div class="panel-body"&gt;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32:        &lt;p&gt;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「元曲」是盛行於元朝的戲曲藝術，為散曲與雜劇的合稱，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33:        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元曲與唐詩及宋詞有著相同的文學地位。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&lt;/p&gt;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34:      &lt;/div&gt;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35:    &lt;/div&gt;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36:  &lt;/div&gt;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37:&lt;/div&gt;</a:t>
            </a:r>
          </a:p>
          <a:p>
            <a:pPr indent="60325">
              <a:lnSpc>
                <a:spcPts val="1200"/>
              </a:lnSpc>
              <a:spcAft>
                <a:spcPts val="0"/>
              </a:spcAft>
            </a:pPr>
            <a:endParaRPr lang="en-US" altLang="zh-TW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33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版面配置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P.17-8~9</a:t>
            </a:r>
            <a:endParaRPr lang="zh-TW" altLang="en-US" dirty="0"/>
          </a:p>
        </p:txBody>
      </p:sp>
      <p:sp>
        <p:nvSpPr>
          <p:cNvPr id="6" name="內容版面配置區 7"/>
          <p:cNvSpPr>
            <a:spLocks noGrp="1"/>
          </p:cNvSpPr>
          <p:nvPr>
            <p:ph sz="quarter" idx="1"/>
          </p:nvPr>
        </p:nvSpPr>
        <p:spPr>
          <a:xfrm>
            <a:off x="366940" y="620688"/>
            <a:ext cx="8435784" cy="612068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 smtClean="0"/>
              <a:t>17-4</a:t>
            </a:r>
            <a:r>
              <a:rPr lang="zh-TW" altLang="en-US" dirty="0" smtClean="0"/>
              <a:t> 工具</a:t>
            </a:r>
            <a:r>
              <a:rPr lang="zh-TW" altLang="en-US" dirty="0"/>
              <a:t>提示 </a:t>
            </a:r>
            <a:r>
              <a:rPr lang="en-US" altLang="zh-TW" dirty="0"/>
              <a:t>(tooltip)</a:t>
            </a:r>
            <a:endParaRPr lang="en-US" altLang="zh-TW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zh-TW" altLang="en-US" sz="1200" dirty="0" smtClean="0"/>
          </a:p>
          <a:p>
            <a:pPr lvl="1">
              <a:lnSpc>
                <a:spcPct val="100000"/>
              </a:lnSpc>
            </a:pPr>
            <a:r>
              <a:rPr lang="zh-TW" altLang="en-US" b="1" dirty="0"/>
              <a:t>工具提示 </a:t>
            </a:r>
            <a:r>
              <a:rPr lang="en-US" altLang="zh-TW" dirty="0"/>
              <a:t>(tooltip) </a:t>
            </a:r>
            <a:r>
              <a:rPr lang="zh-TW" altLang="en-US" dirty="0"/>
              <a:t>外掛用來在指標移到按鈕或超連結時顯示工具</a:t>
            </a:r>
            <a:r>
              <a:rPr lang="zh-TW" altLang="en-US" dirty="0" smtClean="0"/>
              <a:t>提示</a:t>
            </a:r>
            <a:r>
              <a:rPr lang="zh-TW" altLang="zh-TW" dirty="0" smtClean="0"/>
              <a:t>，下面是一個例子。</a:t>
            </a:r>
            <a:endParaRPr lang="en-US" altLang="zh-TW" dirty="0" smtClean="0"/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TW" dirty="0" smtClean="0"/>
          </a:p>
        </p:txBody>
      </p:sp>
      <p:sp>
        <p:nvSpPr>
          <p:cNvPr id="9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87271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4913" y="2132857"/>
            <a:ext cx="8204748" cy="310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01:&lt;body&gt;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02:  &lt;div class="container"&gt;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03: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&lt;button type="button" 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-default" data-toggle="tooltip" 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</a:t>
            </a:r>
            <a:r>
              <a:rPr lang="en-US" altLang="zh-TW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data-placement="bottom" title="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提示文字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1"&gt;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在下方顯示工具提示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&lt;/button&gt;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04: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&lt;button type="button" 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-default" data-toggle="tooltip" 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 </a:t>
            </a:r>
            <a:r>
              <a:rPr lang="en-US" altLang="zh-TW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data-placement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="right" title="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提示文字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2"&gt;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在右側顯示工具提示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&lt;/button&gt;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05:  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06: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07:  &lt;script&gt;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08: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$(function(){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09:  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$('[data-toggle="tooltip"]').tooltip()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10: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})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11:  &lt;/script&gt;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12:&lt;/body&gt;</a:t>
            </a:r>
          </a:p>
        </p:txBody>
      </p:sp>
      <p:pic>
        <p:nvPicPr>
          <p:cNvPr id="11" name="圖片 10"/>
          <p:cNvPicPr/>
          <p:nvPr/>
        </p:nvPicPr>
        <p:blipFill>
          <a:blip r:embed="rId4"/>
          <a:stretch>
            <a:fillRect/>
          </a:stretch>
        </p:blipFill>
        <p:spPr>
          <a:xfrm>
            <a:off x="1907704" y="4725145"/>
            <a:ext cx="2843808" cy="1933068"/>
          </a:xfrm>
          <a:prstGeom prst="rect">
            <a:avLst/>
          </a:prstGeom>
        </p:spPr>
      </p:pic>
      <p:pic>
        <p:nvPicPr>
          <p:cNvPr id="12" name="圖片 11"/>
          <p:cNvPicPr/>
          <p:nvPr/>
        </p:nvPicPr>
        <p:blipFill>
          <a:blip r:embed="rId5"/>
          <a:stretch>
            <a:fillRect/>
          </a:stretch>
        </p:blipFill>
        <p:spPr>
          <a:xfrm>
            <a:off x="5076056" y="4725144"/>
            <a:ext cx="2843808" cy="193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9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7668344" y="6195946"/>
            <a:ext cx="1284328" cy="317823"/>
          </a:xfrm>
        </p:spPr>
        <p:txBody>
          <a:bodyPr/>
          <a:lstStyle/>
          <a:p>
            <a:r>
              <a:rPr lang="en-US" altLang="zh-TW" dirty="0" smtClean="0"/>
              <a:t>P.17-10~11</a:t>
            </a:r>
            <a:endParaRPr lang="zh-TW" altLang="en-US" dirty="0"/>
          </a:p>
        </p:txBody>
      </p:sp>
      <p:sp>
        <p:nvSpPr>
          <p:cNvPr id="4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620688"/>
            <a:ext cx="8370724" cy="612068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 smtClean="0"/>
              <a:t>17-5</a:t>
            </a:r>
            <a:r>
              <a:rPr lang="zh-TW" altLang="en-US" dirty="0" smtClean="0"/>
              <a:t> 彈</a:t>
            </a:r>
            <a:r>
              <a:rPr lang="zh-TW" altLang="en-US" dirty="0"/>
              <a:t>出提示 </a:t>
            </a:r>
            <a:r>
              <a:rPr lang="en-US" altLang="zh-TW" dirty="0"/>
              <a:t>(popover)</a:t>
            </a:r>
            <a:endParaRPr lang="en-US" altLang="zh-TW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altLang="zh-TW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zh-TW" altLang="en-US" b="1" dirty="0"/>
              <a:t>彈出提示 </a:t>
            </a:r>
            <a:r>
              <a:rPr lang="en-US" altLang="zh-TW" dirty="0"/>
              <a:t>(popover) </a:t>
            </a:r>
            <a:r>
              <a:rPr lang="zh-TW" altLang="en-US" dirty="0"/>
              <a:t>外掛用來在按一下按鈕或超連結時顯示彈出提示，再按一下才會消失，</a:t>
            </a:r>
            <a:r>
              <a:rPr lang="zh-TW" altLang="en-US" dirty="0" smtClean="0"/>
              <a:t>下面</a:t>
            </a:r>
            <a:r>
              <a:rPr lang="zh-TW" altLang="en-US" dirty="0"/>
              <a:t>是一個例子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altLang="zh-TW" dirty="0" smtClean="0"/>
          </a:p>
          <a:p>
            <a:pPr lvl="1">
              <a:lnSpc>
                <a:spcPct val="100000"/>
              </a:lnSpc>
            </a:pPr>
            <a:endParaRPr lang="en-US" altLang="zh-TW" dirty="0" smtClean="0"/>
          </a:p>
          <a:p>
            <a:pPr lvl="1">
              <a:lnSpc>
                <a:spcPct val="100000"/>
              </a:lnSpc>
            </a:pPr>
            <a:endParaRPr lang="en-US" altLang="zh-TW" dirty="0" smtClean="0"/>
          </a:p>
        </p:txBody>
      </p:sp>
      <p:sp>
        <p:nvSpPr>
          <p:cNvPr id="5" name="文字版面配置區 4">
            <a:hlinkClick r:id="rId2" action="ppaction://hlinksldjump"/>
          </p:cNvPr>
          <p:cNvSpPr txBox="1">
            <a:spLocks/>
          </p:cNvSpPr>
          <p:nvPr/>
        </p:nvSpPr>
        <p:spPr>
          <a:xfrm>
            <a:off x="8424936" y="807769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6330" y="2129316"/>
            <a:ext cx="7958606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01:&lt;body&gt;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02:  &lt;div class="container"&gt;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03: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&lt;button type="button" 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-default" data-toggle="popover" 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</a:t>
            </a:r>
            <a:r>
              <a:rPr lang="en-US" altLang="zh-TW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data-placement="bottom" data-container="body" data-content="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提示文字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</a:t>
            </a:r>
            <a:r>
              <a:rPr lang="en-US" altLang="zh-TW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在下方顯示彈出提示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&lt;/button&gt;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04: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&lt;button type="button" 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-default" data-toggle="popover" 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</a:t>
            </a:r>
            <a:r>
              <a:rPr lang="en-US" altLang="zh-TW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data-placement="right" title="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提示標題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 data-content="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提示文字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 </a:t>
            </a:r>
            <a:r>
              <a:rPr lang="en-US" altLang="zh-TW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</a:t>
            </a:r>
            <a:r>
              <a:rPr lang="zh-TW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在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右側顯示彈出提示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&lt;/button&gt;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05:  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06: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07:  &lt;script&gt;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08: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$(function(){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09:  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$('[data-toggle="popover"]').popover()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10: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})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11:  &lt;/script&gt;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12:&lt;/body&gt;</a:t>
            </a:r>
          </a:p>
        </p:txBody>
      </p:sp>
      <p:pic>
        <p:nvPicPr>
          <p:cNvPr id="11" name="圖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913612" y="5061653"/>
            <a:ext cx="2383520" cy="1618201"/>
          </a:xfrm>
          <a:prstGeom prst="rect">
            <a:avLst/>
          </a:prstGeom>
        </p:spPr>
      </p:pic>
      <p:pic>
        <p:nvPicPr>
          <p:cNvPr id="12" name="圖片 11"/>
          <p:cNvPicPr/>
          <p:nvPr/>
        </p:nvPicPr>
        <p:blipFill>
          <a:blip r:embed="rId4"/>
          <a:stretch>
            <a:fillRect/>
          </a:stretch>
        </p:blipFill>
        <p:spPr>
          <a:xfrm>
            <a:off x="4741080" y="5061653"/>
            <a:ext cx="2383520" cy="161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10797</TotalTime>
  <Words>1656</Words>
  <Application>Microsoft Office PowerPoint</Application>
  <PresentationFormat>如螢幕大小 (4:3)</PresentationFormat>
  <Paragraphs>182</Paragraphs>
  <Slides>11</Slides>
  <Notes>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2" baseType="lpstr">
      <vt:lpstr>Median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簡介</dc:title>
  <dc:creator>memi</dc:creator>
  <cp:keywords>AEL013500</cp:keywords>
  <cp:lastModifiedBy>Jean</cp:lastModifiedBy>
  <cp:revision>1351</cp:revision>
  <dcterms:created xsi:type="dcterms:W3CDTF">2011-06-06T16:54:13Z</dcterms:created>
  <dcterms:modified xsi:type="dcterms:W3CDTF">2017-09-01T02:58:51Z</dcterms:modified>
</cp:coreProperties>
</file>